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67" r:id="rId4"/>
    <p:sldId id="269" r:id="rId5"/>
    <p:sldId id="272" r:id="rId6"/>
    <p:sldId id="270" r:id="rId7"/>
    <p:sldId id="298" r:id="rId8"/>
    <p:sldId id="286" r:id="rId9"/>
    <p:sldId id="301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나눔고딕 ExtraBold" panose="020B0600000101010101" charset="-127"/>
      <p:bold r:id="rId14"/>
    </p:embeddedFont>
    <p:embeddedFont>
      <p:font typeface="나눔바른고딕" panose="020B0603020101020101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3064">
          <p15:clr>
            <a:srgbClr val="A4A3A4"/>
          </p15:clr>
        </p15:guide>
        <p15:guide id="4" pos="665" userDrawn="1">
          <p15:clr>
            <a:srgbClr val="A4A3A4"/>
          </p15:clr>
        </p15:guide>
        <p15:guide id="5" pos="7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9292"/>
    <a:srgbClr val="F39C12"/>
    <a:srgbClr val="16A085"/>
    <a:srgbClr val="F9F9F9"/>
    <a:srgbClr val="C0392B"/>
    <a:srgbClr val="9BBB59"/>
    <a:srgbClr val="2980B9"/>
    <a:srgbClr val="C2C2C2"/>
    <a:srgbClr val="B64438"/>
    <a:srgbClr val="DA8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84848" autoAdjust="0"/>
  </p:normalViewPr>
  <p:slideViewPr>
    <p:cSldViewPr snapToGrid="0" showGuides="1">
      <p:cViewPr varScale="1">
        <p:scale>
          <a:sx n="83" d="100"/>
          <a:sy n="83" d="100"/>
        </p:scale>
        <p:origin x="48" y="67"/>
      </p:cViewPr>
      <p:guideLst>
        <p:guide orient="horz" pos="1230"/>
        <p:guide orient="horz" pos="2160"/>
        <p:guide orient="horz" pos="3064"/>
        <p:guide pos="665"/>
        <p:guide pos="70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AD1FE-30EF-44C4-9FB1-27601C25B401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EBD2F-5198-4B9B-9461-60F1F5BC7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28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449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00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96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026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9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11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8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42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8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53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7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F513-41D8-4FBD-889F-CCE17FCCA7D9}" type="datetimeFigureOut">
              <a:rPr lang="ko-KR" altLang="en-US" smtClean="0"/>
              <a:t>2015-12-10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1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MxH0F8HE91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solidFill>
            <a:srgbClr val="44556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06" y="2262155"/>
            <a:ext cx="987425" cy="864000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538" y="2262155"/>
            <a:ext cx="864000" cy="864000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947" y="2260495"/>
            <a:ext cx="1008000" cy="100800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706" y="2334155"/>
            <a:ext cx="1078947" cy="864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06769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Social Media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795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91021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Program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06615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4561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6120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dirty="0" err="1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</a:t>
            </a:r>
            <a:r>
              <a:rPr lang="en-US" altLang="ko-KR" sz="1200" dirty="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 dirty="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53253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Photography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6884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95239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Movies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6798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2132" y="5604933"/>
            <a:ext cx="8558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마이크로프로세서 및 실습</a:t>
            </a:r>
            <a:endParaRPr lang="en-US" altLang="ko-KR" sz="17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2014136016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김선주</a:t>
            </a:r>
            <a:endParaRPr lang="en-US" altLang="ko-KR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2014136129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최은빈</a:t>
            </a:r>
            <a:endParaRPr lang="ko-KR" altLang="en-US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53838" y="596070"/>
            <a:ext cx="3615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44556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Arduino Spa</a:t>
            </a:r>
            <a:endParaRPr lang="ko-KR" altLang="en-US" sz="3200" spc="-150" dirty="0">
              <a:solidFill>
                <a:srgbClr val="44556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70668" y="1246785"/>
            <a:ext cx="31817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아두이노를</a:t>
            </a:r>
            <a:r>
              <a:rPr lang="ko-KR" altLang="en-US" sz="1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활용한 </a:t>
            </a:r>
            <a:r>
              <a:rPr lang="ko-KR" altLang="en-US" sz="1200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스파</a:t>
            </a:r>
            <a:r>
              <a:rPr lang="ko-KR" altLang="en-US" sz="1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개발</a:t>
            </a:r>
            <a:endParaRPr lang="ko-KR" altLang="en-US" sz="1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507204" y="1180845"/>
            <a:ext cx="708664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83"/>
          <a:stretch/>
        </p:blipFill>
        <p:spPr>
          <a:xfrm>
            <a:off x="-49203" y="1596670"/>
            <a:ext cx="12307340" cy="387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28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6035352" y="3474836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6035352" y="4113919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6035352" y="4690621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6112752" y="2137113"/>
            <a:ext cx="0" cy="1273359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6112752" y="3721317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6112752" y="431735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343809" y="3351985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목표</a:t>
            </a:r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343809" y="4022238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구조도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574388" y="2246499"/>
            <a:ext cx="27994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</a:t>
            </a:r>
            <a:endParaRPr lang="ko-KR" altLang="en-US" sz="4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59410" y="3013431"/>
            <a:ext cx="3530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rgbClr val="939BA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Explain the content we are treated</a:t>
            </a:r>
            <a:endParaRPr lang="ko-KR" altLang="en-US" sz="1600" dirty="0">
              <a:solidFill>
                <a:srgbClr val="939BA5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404" y="2430179"/>
            <a:ext cx="712250" cy="50276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343809" y="4618273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 영상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54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98" y="2052259"/>
            <a:ext cx="3481677" cy="231879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429212" y="4660791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‘Arduino Spa’</a:t>
            </a:r>
            <a:endParaRPr lang="ko-KR" altLang="en-US" sz="2200" b="1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45718" y="5198147"/>
            <a:ext cx="547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적절한 온도</a:t>
            </a:r>
            <a:r>
              <a:rPr lang="ko-KR" altLang="en-US" sz="20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항상 유지해주는 욕조</a:t>
            </a:r>
            <a:endParaRPr lang="en-US" altLang="ko-KR" sz="20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0682" y="552305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목표 </a:t>
            </a:r>
            <a:r>
              <a:rPr lang="en-US" altLang="ko-KR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 </a:t>
            </a:r>
            <a:r>
              <a:rPr lang="ko-KR" altLang="en-US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</a:t>
            </a:r>
            <a:endParaRPr lang="ko-KR" altLang="en-US" sz="2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43" name="직선 연결선 42"/>
          <p:cNvCxnSpPr/>
          <p:nvPr/>
        </p:nvCxnSpPr>
        <p:spPr>
          <a:xfrm>
            <a:off x="2229831" y="767747"/>
            <a:ext cx="10090797" cy="1"/>
          </a:xfrm>
          <a:prstGeom prst="line">
            <a:avLst/>
          </a:prstGeom>
          <a:ln>
            <a:solidFill>
              <a:srgbClr val="16A085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985030" y="1873162"/>
            <a:ext cx="105867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사용자에게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최소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최대값을 입력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받고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온도 범위가 넘어가면 </a:t>
            </a:r>
            <a:endParaRPr lang="en-US" altLang="ko-KR" sz="17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경고음과 동시에 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LED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불이 켜진다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7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85030" y="2778450"/>
            <a:ext cx="98450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 startAt="2"/>
            </a:pP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지정 온도보다 수조의 온도가 차가우면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뜨거운 물이 담긴 수도꼭지의 물통에</a:t>
            </a:r>
            <a:endParaRPr lang="en-US" altLang="ko-KR" sz="1700" b="1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700" b="1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모터를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돌리고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뜨거우면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차가운 물이 담긴 수도꼭지 물통에 모터를 돌린다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85030" y="3738714"/>
            <a:ext cx="98450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 startAt="3"/>
            </a:pP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차가운 물과 뜨거운 물은 잘 섞이지 않는다는 성질이 있으므로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진동모터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endParaRPr lang="en-US" altLang="ko-KR" sz="17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700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수조의 각 면마다 부착시켜 수조에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진동을 일으켜 물이 잘 섞일 수 있도록 한다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85030" y="4729533"/>
            <a:ext cx="98450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  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욕실의 공기를 순환시키기 위하여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환풍기를 제어 할 수 있도록 한다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85030" y="5376600"/>
            <a:ext cx="98450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5)  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위의 기능들을 </a:t>
            </a:r>
            <a:r>
              <a:rPr lang="ko-KR" altLang="en-US" sz="1700" b="1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스마트폰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700" b="1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r>
              <a:rPr lang="en-US" altLang="ko-KR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pp</a:t>
            </a:r>
            <a:r>
              <a:rPr lang="ko-KR" altLang="en-US" sz="1700" b="1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</a:t>
            </a:r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제어할 수 있도록 추가 구현하도록 한다</a:t>
            </a:r>
            <a:r>
              <a:rPr lang="en-US" altLang="ko-KR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021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3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68646" y="552306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구조도 ①</a:t>
            </a:r>
            <a:endParaRPr lang="ko-KR" altLang="en-US" sz="2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899920" y="767750"/>
            <a:ext cx="10090797" cy="1"/>
          </a:xfrm>
          <a:prstGeom prst="line">
            <a:avLst/>
          </a:prstGeom>
          <a:ln>
            <a:solidFill>
              <a:srgbClr val="16A085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4595273" y="3803063"/>
            <a:ext cx="487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36" idx="3"/>
            <a:endCxn id="4" idx="1"/>
          </p:cNvCxnSpPr>
          <p:nvPr/>
        </p:nvCxnSpPr>
        <p:spPr>
          <a:xfrm flipV="1">
            <a:off x="2406778" y="3749860"/>
            <a:ext cx="1288845" cy="18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3584913" y="3180900"/>
            <a:ext cx="2620776" cy="3122940"/>
            <a:chOff x="2833197" y="1452159"/>
            <a:chExt cx="2620776" cy="3122940"/>
          </a:xfrm>
        </p:grpSpPr>
        <p:sp>
          <p:nvSpPr>
            <p:cNvPr id="4" name="직사각형 3"/>
            <p:cNvSpPr/>
            <p:nvPr/>
          </p:nvSpPr>
          <p:spPr>
            <a:xfrm>
              <a:off x="2943907" y="1452159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136248" y="1897581"/>
              <a:ext cx="180690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dirty="0" err="1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아두이노</a:t>
              </a:r>
              <a:r>
                <a:rPr lang="ko-KR" altLang="en-US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1(</a:t>
              </a:r>
              <a:r>
                <a:rPr lang="ko-KR" altLang="en-US" dirty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송</a:t>
              </a:r>
              <a:r>
                <a:rPr lang="ko-KR" altLang="en-US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신</a:t>
              </a:r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833197" y="2866939"/>
              <a:ext cx="2620776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써미스터로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 온도 값을 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r>
                <a:rPr lang="en-US" altLang="ko-KR" sz="1500" dirty="0">
                  <a:solidFill>
                    <a:srgbClr val="929292"/>
                  </a:solidFill>
                </a:rPr>
                <a:t>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  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측정하여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LED, Buzzer, </a:t>
              </a:r>
            </a:p>
            <a:p>
              <a:r>
                <a:rPr lang="en-US" altLang="ko-KR" sz="1500" dirty="0">
                  <a:solidFill>
                    <a:srgbClr val="929292"/>
                  </a:solidFill>
                </a:rPr>
                <a:t>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   Servo Motor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를 작동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1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에서 읽어 들인 온도 값으로 </a:t>
              </a: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2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에 전달하여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Buzzer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출력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  <p:pic>
          <p:nvPicPr>
            <p:cNvPr id="30" name="_x226316456" descr="EMB000011442c40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332481" y="1512735"/>
              <a:ext cx="1355439" cy="647436"/>
            </a:xfrm>
            <a:prstGeom prst="rect">
              <a:avLst/>
            </a:prstGeom>
            <a:noFill/>
          </p:spPr>
        </p:pic>
      </p:grpSp>
      <p:grpSp>
        <p:nvGrpSpPr>
          <p:cNvPr id="15" name="그룹 14"/>
          <p:cNvGrpSpPr/>
          <p:nvPr/>
        </p:nvGrpSpPr>
        <p:grpSpPr>
          <a:xfrm>
            <a:off x="8646418" y="2359424"/>
            <a:ext cx="3469892" cy="1090020"/>
            <a:chOff x="8722108" y="2725214"/>
            <a:chExt cx="3469892" cy="1090020"/>
          </a:xfrm>
        </p:grpSpPr>
        <p:sp>
          <p:nvSpPr>
            <p:cNvPr id="41" name="직사각형 40"/>
            <p:cNvSpPr/>
            <p:nvPr/>
          </p:nvSpPr>
          <p:spPr>
            <a:xfrm>
              <a:off x="8722108" y="2725214"/>
              <a:ext cx="1473202" cy="105156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LED 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270091" y="2799571"/>
              <a:ext cx="192190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solidFill>
                    <a:srgbClr val="929292"/>
                  </a:solidFill>
                </a:rPr>
                <a:t>측정된 온도의 값을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min max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값과 비교하여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LED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를 출력 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8576" y="2810186"/>
              <a:ext cx="892133" cy="623510"/>
            </a:xfrm>
            <a:prstGeom prst="rect">
              <a:avLst/>
            </a:prstGeom>
          </p:spPr>
        </p:pic>
      </p:grpSp>
      <p:grpSp>
        <p:nvGrpSpPr>
          <p:cNvPr id="12" name="그룹 11"/>
          <p:cNvGrpSpPr/>
          <p:nvPr/>
        </p:nvGrpSpPr>
        <p:grpSpPr>
          <a:xfrm>
            <a:off x="131442" y="3180961"/>
            <a:ext cx="2620776" cy="1996288"/>
            <a:chOff x="5415278" y="3354823"/>
            <a:chExt cx="2620776" cy="1996288"/>
          </a:xfrm>
        </p:grpSpPr>
        <p:sp>
          <p:nvSpPr>
            <p:cNvPr id="35" name="직사각형 34"/>
            <p:cNvSpPr/>
            <p:nvPr/>
          </p:nvSpPr>
          <p:spPr>
            <a:xfrm>
              <a:off x="6104102" y="4120561"/>
              <a:ext cx="10054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온도센서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5557518" y="3373120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415278" y="4797113"/>
              <a:ext cx="262077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써미스터를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 이용해 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r>
                <a:rPr lang="en-US" altLang="ko-KR" sz="1500" dirty="0">
                  <a:solidFill>
                    <a:srgbClr val="929292"/>
                  </a:solidFill>
                </a:rPr>
                <a:t>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  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수조의 온도를 측정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7371" y="3354823"/>
              <a:ext cx="1129633" cy="843903"/>
            </a:xfrm>
            <a:prstGeom prst="rect">
              <a:avLst/>
            </a:prstGeom>
          </p:spPr>
        </p:pic>
      </p:grpSp>
      <p:grpSp>
        <p:nvGrpSpPr>
          <p:cNvPr id="16" name="그룹 15"/>
          <p:cNvGrpSpPr/>
          <p:nvPr/>
        </p:nvGrpSpPr>
        <p:grpSpPr>
          <a:xfrm>
            <a:off x="8646418" y="3615821"/>
            <a:ext cx="3475126" cy="1849218"/>
            <a:chOff x="8734749" y="4181135"/>
            <a:chExt cx="3475126" cy="1849218"/>
          </a:xfrm>
        </p:grpSpPr>
        <p:sp>
          <p:nvSpPr>
            <p:cNvPr id="48" name="직사각형 47"/>
            <p:cNvSpPr/>
            <p:nvPr/>
          </p:nvSpPr>
          <p:spPr>
            <a:xfrm>
              <a:off x="8734749" y="4358962"/>
              <a:ext cx="1535342" cy="1127437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Servo Motor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287966" y="4181135"/>
              <a:ext cx="192190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solidFill>
                    <a:srgbClr val="929292"/>
                  </a:solidFill>
                </a:rPr>
                <a:t>측정된 온도의 값을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min max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값과 </a:t>
              </a:r>
              <a:r>
                <a:rPr lang="ko-KR" altLang="en-US" sz="1500" dirty="0" err="1" smtClean="0">
                  <a:solidFill>
                    <a:srgbClr val="929292"/>
                  </a:solidFill>
                </a:rPr>
                <a:t>비교하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Servo Motor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작동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2263" y="4379001"/>
              <a:ext cx="698173" cy="817797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10270091" y="5245523"/>
              <a:ext cx="1921909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solidFill>
                    <a:srgbClr val="929292"/>
                  </a:solidFill>
                </a:rPr>
                <a:t>수도꼭지를 제어해 적정온도를 맞춰줌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3791688" y="700126"/>
            <a:ext cx="6880937" cy="1522279"/>
            <a:chOff x="3695623" y="1084750"/>
            <a:chExt cx="6880937" cy="1522279"/>
          </a:xfrm>
        </p:grpSpPr>
        <p:grpSp>
          <p:nvGrpSpPr>
            <p:cNvPr id="13" name="그룹 12"/>
            <p:cNvGrpSpPr/>
            <p:nvPr/>
          </p:nvGrpSpPr>
          <p:grpSpPr>
            <a:xfrm>
              <a:off x="3695623" y="1084750"/>
              <a:ext cx="2691642" cy="1509010"/>
              <a:chOff x="5578343" y="1130385"/>
              <a:chExt cx="2691642" cy="1509010"/>
            </a:xfrm>
          </p:grpSpPr>
          <p:sp>
            <p:nvSpPr>
              <p:cNvPr id="57" name="직사각형 56"/>
              <p:cNvSpPr/>
              <p:nvPr/>
            </p:nvSpPr>
            <p:spPr>
              <a:xfrm>
                <a:off x="5578343" y="1501475"/>
                <a:ext cx="2133096" cy="1137920"/>
              </a:xfrm>
              <a:prstGeom prst="rect">
                <a:avLst/>
              </a:prstGeom>
              <a:noFill/>
              <a:ln w="28575">
                <a:solidFill>
                  <a:srgbClr val="92929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algn="ctr"/>
                <a:endParaRPr lang="en-US" altLang="ko-KR" dirty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algn="ctr"/>
                <a:endPara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rgbClr val="929292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LCD</a:t>
                </a:r>
                <a:endParaRPr lang="ko-KR" altLang="en-US" dirty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649209" y="1130385"/>
                <a:ext cx="2620776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Tx/>
                  <a:buChar char="-"/>
                </a:pPr>
                <a:endParaRPr lang="en-US" altLang="ko-KR" sz="1500" dirty="0" smtClean="0">
                  <a:solidFill>
                    <a:srgbClr val="929292"/>
                  </a:solidFill>
                </a:endParaRPr>
              </a:p>
            </p:txBody>
          </p:sp>
          <p:pic>
            <p:nvPicPr>
              <p:cNvPr id="31" name="_x226316856" descr="EMB000011442c45"/>
              <p:cNvPicPr>
                <a:picLocks noChangeAspect="1" noChangeArrowheads="1"/>
              </p:cNvPicPr>
              <p:nvPr/>
            </p:nvPicPr>
            <p:blipFill rotWithShape="1">
              <a:blip r:embed="rId6" cstate="print"/>
              <a:srcRect l="4968" t="8022" r="4214"/>
              <a:stretch/>
            </p:blipFill>
            <p:spPr bwMode="auto">
              <a:xfrm>
                <a:off x="6107502" y="1656272"/>
                <a:ext cx="1121434" cy="641688"/>
              </a:xfrm>
              <a:prstGeom prst="rect">
                <a:avLst/>
              </a:prstGeom>
              <a:noFill/>
            </p:spPr>
          </p:pic>
        </p:grpSp>
        <p:sp>
          <p:nvSpPr>
            <p:cNvPr id="44" name="TextBox 43"/>
            <p:cNvSpPr txBox="1"/>
            <p:nvPr/>
          </p:nvSpPr>
          <p:spPr>
            <a:xfrm>
              <a:off x="5957534" y="1360534"/>
              <a:ext cx="4619026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>
                  <a:solidFill>
                    <a:srgbClr val="929292"/>
                  </a:solidFill>
                </a:rPr>
                <a:t>측정된 온도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출력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500" dirty="0" smtClean="0">
                  <a:solidFill>
                    <a:srgbClr val="929292"/>
                  </a:solidFill>
                </a:rPr>
                <a:t>LCD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 자체에 달려있는 버튼과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Encoder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로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min max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값 설정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solidFill>
                    <a:srgbClr val="929292"/>
                  </a:solidFill>
                </a:rPr>
                <a:t>한 번 클릭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: min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설정 상태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(10~30)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solidFill>
                    <a:srgbClr val="929292"/>
                  </a:solidFill>
                </a:rPr>
                <a:t>두 번 클릭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: max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설정 상태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(30~50)</a:t>
              </a:r>
            </a:p>
          </p:txBody>
        </p:sp>
      </p:grpSp>
      <p:sp>
        <p:nvSpPr>
          <p:cNvPr id="50" name="직사각형 49"/>
          <p:cNvSpPr/>
          <p:nvPr/>
        </p:nvSpPr>
        <p:spPr>
          <a:xfrm>
            <a:off x="2698293" y="3508465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err="1" smtClean="0">
                <a:solidFill>
                  <a:srgbClr val="929292"/>
                </a:solidFill>
              </a:rPr>
              <a:t>저항값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grpSp>
        <p:nvGrpSpPr>
          <p:cNvPr id="81" name="그룹 80"/>
          <p:cNvGrpSpPr/>
          <p:nvPr/>
        </p:nvGrpSpPr>
        <p:grpSpPr>
          <a:xfrm>
            <a:off x="3648050" y="2242385"/>
            <a:ext cx="2949130" cy="927971"/>
            <a:chOff x="3635713" y="2593760"/>
            <a:chExt cx="2949130" cy="927971"/>
          </a:xfrm>
        </p:grpSpPr>
        <p:cxnSp>
          <p:nvCxnSpPr>
            <p:cNvPr id="45" name="직선 화살표 연결선 44"/>
            <p:cNvCxnSpPr/>
            <p:nvPr/>
          </p:nvCxnSpPr>
          <p:spPr>
            <a:xfrm flipV="1">
              <a:off x="4270153" y="2593760"/>
              <a:ext cx="0" cy="9279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/>
            <p:nvPr/>
          </p:nvCxnSpPr>
          <p:spPr>
            <a:xfrm flipV="1">
              <a:off x="5397016" y="2593760"/>
              <a:ext cx="0" cy="927971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직사각형 26"/>
            <p:cNvSpPr/>
            <p:nvPr/>
          </p:nvSpPr>
          <p:spPr>
            <a:xfrm>
              <a:off x="3635713" y="2908902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b="1" dirty="0" err="1" smtClean="0">
                  <a:solidFill>
                    <a:srgbClr val="929292"/>
                  </a:solidFill>
                </a:rPr>
                <a:t>온도값</a:t>
              </a:r>
              <a:endParaRPr lang="en-US" altLang="ko-KR" sz="1400" b="1" dirty="0">
                <a:solidFill>
                  <a:srgbClr val="929292"/>
                </a:solidFill>
              </a:endParaRP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5396697" y="2842072"/>
              <a:ext cx="118814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b="1" dirty="0" smtClean="0">
                  <a:solidFill>
                    <a:srgbClr val="929292"/>
                  </a:solidFill>
                </a:rPr>
                <a:t>min/max </a:t>
              </a:r>
              <a:r>
                <a:rPr lang="ko-KR" altLang="en-US" sz="1400" b="1" dirty="0" smtClean="0">
                  <a:solidFill>
                    <a:srgbClr val="929292"/>
                  </a:solidFill>
                </a:rPr>
                <a:t>값</a:t>
              </a:r>
              <a:endParaRPr lang="en-US" altLang="ko-KR" sz="1400" b="1" dirty="0">
                <a:solidFill>
                  <a:srgbClr val="929292"/>
                </a:solidFill>
              </a:endParaRPr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6790627" y="3014592"/>
            <a:ext cx="18229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 smtClean="0">
                <a:solidFill>
                  <a:srgbClr val="929292"/>
                </a:solidFill>
              </a:rPr>
              <a:t>Low /High LED</a:t>
            </a:r>
            <a:r>
              <a:rPr lang="ko-KR" altLang="en-US" sz="1400" b="1" dirty="0" smtClean="0">
                <a:solidFill>
                  <a:srgbClr val="929292"/>
                </a:solidFill>
              </a:rPr>
              <a:t>정보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cxnSp>
        <p:nvCxnSpPr>
          <p:cNvPr id="56" name="꺾인 연결선 55"/>
          <p:cNvCxnSpPr>
            <a:stCxn id="4" idx="3"/>
          </p:cNvCxnSpPr>
          <p:nvPr/>
        </p:nvCxnSpPr>
        <p:spPr>
          <a:xfrm>
            <a:off x="5828719" y="3749860"/>
            <a:ext cx="2817699" cy="723257"/>
          </a:xfrm>
          <a:prstGeom prst="bentConnector3">
            <a:avLst>
              <a:gd name="adj1" fmla="val 3163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직사각형 60"/>
          <p:cNvSpPr/>
          <p:nvPr/>
        </p:nvSpPr>
        <p:spPr>
          <a:xfrm>
            <a:off x="6954133" y="4207116"/>
            <a:ext cx="13869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smtClean="0">
                <a:solidFill>
                  <a:srgbClr val="929292"/>
                </a:solidFill>
              </a:rPr>
              <a:t>열림 닫힘 정보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8614418" y="5349110"/>
            <a:ext cx="1537200" cy="1126800"/>
          </a:xfrm>
          <a:prstGeom prst="rect">
            <a:avLst/>
          </a:prstGeom>
          <a:noFill/>
          <a:ln w="28575">
            <a:solidFill>
              <a:srgbClr val="92929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en-US" altLang="ko-KR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215721" y="1087863"/>
            <a:ext cx="2133096" cy="1137920"/>
          </a:xfrm>
          <a:prstGeom prst="rect">
            <a:avLst/>
          </a:prstGeom>
          <a:noFill/>
          <a:ln w="28575">
            <a:solidFill>
              <a:srgbClr val="92929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65" name="직선 화살표 연결선 64"/>
          <p:cNvCxnSpPr/>
          <p:nvPr/>
        </p:nvCxnSpPr>
        <p:spPr>
          <a:xfrm>
            <a:off x="2348817" y="2225783"/>
            <a:ext cx="1346806" cy="95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 rot="2105770">
            <a:off x="2125193" y="2665579"/>
            <a:ext cx="15664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smtClean="0">
                <a:solidFill>
                  <a:srgbClr val="929292"/>
                </a:solidFill>
              </a:rPr>
              <a:t>사용자 입력 정보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cxnSp>
        <p:nvCxnSpPr>
          <p:cNvPr id="76" name="꺾인 연결선 75"/>
          <p:cNvCxnSpPr>
            <a:stCxn id="4" idx="3"/>
            <a:endCxn id="63" idx="1"/>
          </p:cNvCxnSpPr>
          <p:nvPr/>
        </p:nvCxnSpPr>
        <p:spPr>
          <a:xfrm>
            <a:off x="5828719" y="3749860"/>
            <a:ext cx="2785699" cy="2162650"/>
          </a:xfrm>
          <a:prstGeom prst="bentConnector3">
            <a:avLst>
              <a:gd name="adj1" fmla="val 3189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꺾인 연결선 83"/>
          <p:cNvCxnSpPr>
            <a:stCxn id="4" idx="3"/>
          </p:cNvCxnSpPr>
          <p:nvPr/>
        </p:nvCxnSpPr>
        <p:spPr>
          <a:xfrm flipV="1">
            <a:off x="5828719" y="3034325"/>
            <a:ext cx="2835574" cy="715535"/>
          </a:xfrm>
          <a:prstGeom prst="bentConnector3">
            <a:avLst>
              <a:gd name="adj1" fmla="val 3132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직사각형 87"/>
          <p:cNvSpPr/>
          <p:nvPr/>
        </p:nvSpPr>
        <p:spPr>
          <a:xfrm>
            <a:off x="6869641" y="5604733"/>
            <a:ext cx="1712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 smtClean="0">
                <a:solidFill>
                  <a:srgbClr val="929292"/>
                </a:solidFill>
              </a:rPr>
              <a:t>Fan,</a:t>
            </a:r>
            <a:r>
              <a:rPr lang="ko-KR" altLang="en-US" sz="1400" b="1" dirty="0" smtClean="0">
                <a:solidFill>
                  <a:srgbClr val="929292"/>
                </a:solidFill>
              </a:rPr>
              <a:t>진동</a:t>
            </a:r>
            <a:r>
              <a:rPr lang="en-US" altLang="ko-KR" sz="1400" b="1" dirty="0" smtClean="0">
                <a:solidFill>
                  <a:srgbClr val="929292"/>
                </a:solidFill>
              </a:rPr>
              <a:t>, </a:t>
            </a:r>
            <a:r>
              <a:rPr lang="ko-KR" altLang="en-US" sz="1400" b="1" dirty="0" err="1" smtClean="0">
                <a:solidFill>
                  <a:srgbClr val="929292"/>
                </a:solidFill>
              </a:rPr>
              <a:t>버저정보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7"/>
          <a:srcRect l="31630" t="20971" r="43632" b="28895"/>
          <a:stretch/>
        </p:blipFill>
        <p:spPr>
          <a:xfrm>
            <a:off x="537735" y="1250909"/>
            <a:ext cx="565061" cy="920321"/>
          </a:xfrm>
          <a:prstGeom prst="rect">
            <a:avLst/>
          </a:prstGeom>
        </p:spPr>
      </p:pic>
      <p:sp>
        <p:nvSpPr>
          <p:cNvPr id="90" name="TextBox 89"/>
          <p:cNvSpPr txBox="1"/>
          <p:nvPr/>
        </p:nvSpPr>
        <p:spPr>
          <a:xfrm>
            <a:off x="1307299" y="1428229"/>
            <a:ext cx="737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119620" y="5544938"/>
            <a:ext cx="20723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500" dirty="0" err="1" smtClean="0">
                <a:solidFill>
                  <a:srgbClr val="929292"/>
                </a:solidFill>
              </a:rPr>
              <a:t>아두이노</a:t>
            </a:r>
            <a:r>
              <a:rPr lang="en-US" altLang="ko-KR" sz="1500" dirty="0" smtClean="0">
                <a:solidFill>
                  <a:srgbClr val="929292"/>
                </a:solidFill>
              </a:rPr>
              <a:t>1</a:t>
            </a:r>
            <a:r>
              <a:rPr lang="ko-KR" altLang="en-US" sz="1500" dirty="0" smtClean="0">
                <a:solidFill>
                  <a:srgbClr val="929292"/>
                </a:solidFill>
              </a:rPr>
              <a:t>과 시리얼 통신을 통해 온도 값을 </a:t>
            </a:r>
            <a:r>
              <a:rPr lang="ko-KR" altLang="en-US" sz="1500" dirty="0" err="1" smtClean="0">
                <a:solidFill>
                  <a:srgbClr val="929292"/>
                </a:solidFill>
              </a:rPr>
              <a:t>아두이노</a:t>
            </a:r>
            <a:r>
              <a:rPr lang="en-US" altLang="ko-KR" sz="1500" dirty="0" smtClean="0">
                <a:solidFill>
                  <a:srgbClr val="929292"/>
                </a:solidFill>
              </a:rPr>
              <a:t>2</a:t>
            </a:r>
            <a:r>
              <a:rPr lang="ko-KR" altLang="en-US" sz="1500" dirty="0" smtClean="0">
                <a:solidFill>
                  <a:srgbClr val="929292"/>
                </a:solidFill>
              </a:rPr>
              <a:t>에 전송 </a:t>
            </a:r>
            <a:endParaRPr lang="en-US" altLang="ko-KR" sz="1500" dirty="0" smtClean="0">
              <a:solidFill>
                <a:srgbClr val="929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08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68646" y="552306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구조도 ②</a:t>
            </a:r>
            <a:endParaRPr lang="ko-KR" altLang="en-US" sz="2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899920" y="767750"/>
            <a:ext cx="10090797" cy="1"/>
          </a:xfrm>
          <a:prstGeom prst="line">
            <a:avLst/>
          </a:prstGeom>
          <a:ln>
            <a:solidFill>
              <a:srgbClr val="16A085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640461" y="4016401"/>
            <a:ext cx="1806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2(</a:t>
            </a:r>
            <a:r>
              <a: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</a:t>
            </a:r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8" name="직선 화살표 연결선 37"/>
          <p:cNvCxnSpPr>
            <a:stCxn id="4" idx="3"/>
            <a:endCxn id="36" idx="1"/>
          </p:cNvCxnSpPr>
          <p:nvPr/>
        </p:nvCxnSpPr>
        <p:spPr>
          <a:xfrm>
            <a:off x="6565462" y="3846699"/>
            <a:ext cx="1080309" cy="2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300502" y="3277739"/>
            <a:ext cx="2620776" cy="1921967"/>
            <a:chOff x="4899942" y="2713859"/>
            <a:chExt cx="2620776" cy="1921967"/>
          </a:xfrm>
        </p:grpSpPr>
        <p:sp>
          <p:nvSpPr>
            <p:cNvPr id="4" name="직사각형 3"/>
            <p:cNvSpPr/>
            <p:nvPr/>
          </p:nvSpPr>
          <p:spPr>
            <a:xfrm>
              <a:off x="5031806" y="2713859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899942" y="4081828"/>
              <a:ext cx="262077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1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과 통신 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233932" y="3277739"/>
            <a:ext cx="2133096" cy="1137920"/>
          </a:xfrm>
          <a:prstGeom prst="rect">
            <a:avLst/>
          </a:prstGeom>
          <a:noFill/>
          <a:ln w="28575">
            <a:solidFill>
              <a:srgbClr val="92929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7" name="직선 화살표 연결선 26"/>
          <p:cNvCxnSpPr>
            <a:stCxn id="26" idx="3"/>
            <a:endCxn id="4" idx="1"/>
          </p:cNvCxnSpPr>
          <p:nvPr/>
        </p:nvCxnSpPr>
        <p:spPr>
          <a:xfrm>
            <a:off x="2367028" y="3846699"/>
            <a:ext cx="20653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7645771" y="3280490"/>
            <a:ext cx="4546229" cy="1137920"/>
            <a:chOff x="7652580" y="2713859"/>
            <a:chExt cx="4546229" cy="1137920"/>
          </a:xfrm>
        </p:grpSpPr>
        <p:sp>
          <p:nvSpPr>
            <p:cNvPr id="35" name="직사각형 34"/>
            <p:cNvSpPr/>
            <p:nvPr/>
          </p:nvSpPr>
          <p:spPr>
            <a:xfrm>
              <a:off x="8269325" y="3421318"/>
              <a:ext cx="8996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Buzzer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652580" y="2713859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807064" y="2774987"/>
              <a:ext cx="239174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1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에서 전달된     온도 값에 따라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Buzzer 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재생 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  <p:pic>
          <p:nvPicPr>
            <p:cNvPr id="30" name="_x226317336" descr="EMB000011442c4a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290713" y="2855805"/>
              <a:ext cx="878218" cy="601062"/>
            </a:xfrm>
            <a:prstGeom prst="rect">
              <a:avLst/>
            </a:prstGeom>
            <a:noFill/>
          </p:spPr>
        </p:pic>
      </p:grpSp>
      <p:pic>
        <p:nvPicPr>
          <p:cNvPr id="15" name="_x226316456" descr="EMB000011442c4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21194" y="3320734"/>
            <a:ext cx="1355439" cy="647436"/>
          </a:xfrm>
          <a:prstGeom prst="rect">
            <a:avLst/>
          </a:prstGeom>
          <a:noFill/>
        </p:spPr>
      </p:pic>
      <p:sp>
        <p:nvSpPr>
          <p:cNvPr id="21" name="직사각형 20"/>
          <p:cNvSpPr/>
          <p:nvPr/>
        </p:nvSpPr>
        <p:spPr>
          <a:xfrm>
            <a:off x="2523344" y="3977291"/>
            <a:ext cx="1712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 smtClean="0">
                <a:solidFill>
                  <a:srgbClr val="929292"/>
                </a:solidFill>
              </a:rPr>
              <a:t>Fan,</a:t>
            </a:r>
            <a:r>
              <a:rPr lang="ko-KR" altLang="en-US" sz="1400" b="1" dirty="0" smtClean="0">
                <a:solidFill>
                  <a:srgbClr val="929292"/>
                </a:solidFill>
              </a:rPr>
              <a:t>진동</a:t>
            </a:r>
            <a:r>
              <a:rPr lang="en-US" altLang="ko-KR" sz="1400" b="1" dirty="0" smtClean="0">
                <a:solidFill>
                  <a:srgbClr val="929292"/>
                </a:solidFill>
              </a:rPr>
              <a:t>, </a:t>
            </a:r>
            <a:r>
              <a:rPr lang="ko-KR" altLang="en-US" sz="1400" b="1" dirty="0" err="1" smtClean="0">
                <a:solidFill>
                  <a:srgbClr val="929292"/>
                </a:solidFill>
              </a:rPr>
              <a:t>버저정보</a:t>
            </a:r>
            <a:endParaRPr lang="en-US" altLang="ko-KR" sz="1400" b="1" dirty="0">
              <a:solidFill>
                <a:srgbClr val="929292"/>
              </a:solidFill>
            </a:endParaRPr>
          </a:p>
        </p:txBody>
      </p:sp>
      <p:grpSp>
        <p:nvGrpSpPr>
          <p:cNvPr id="42" name="그룹 41"/>
          <p:cNvGrpSpPr/>
          <p:nvPr/>
        </p:nvGrpSpPr>
        <p:grpSpPr>
          <a:xfrm>
            <a:off x="7645771" y="1568532"/>
            <a:ext cx="4546229" cy="1137920"/>
            <a:chOff x="7652580" y="2713859"/>
            <a:chExt cx="4546229" cy="1137920"/>
          </a:xfrm>
        </p:grpSpPr>
        <p:sp>
          <p:nvSpPr>
            <p:cNvPr id="43" name="직사각형 42"/>
            <p:cNvSpPr/>
            <p:nvPr/>
          </p:nvSpPr>
          <p:spPr>
            <a:xfrm>
              <a:off x="8437126" y="3421318"/>
              <a:ext cx="5640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Fan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7652580" y="2713859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807064" y="2774987"/>
              <a:ext cx="2391745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1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에서 전달된 팬 값에 따라 팬 속도 변경</a:t>
              </a:r>
              <a:endParaRPr lang="en-US" altLang="ko-KR" sz="1500" dirty="0" smtClean="0">
                <a:solidFill>
                  <a:srgbClr val="929292"/>
                </a:solidFill>
              </a:endParaRPr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7645771" y="4992449"/>
            <a:ext cx="4546229" cy="1137920"/>
            <a:chOff x="7652580" y="2713859"/>
            <a:chExt cx="4546229" cy="1137920"/>
          </a:xfrm>
        </p:grpSpPr>
        <p:sp>
          <p:nvSpPr>
            <p:cNvPr id="48" name="직사각형 47"/>
            <p:cNvSpPr/>
            <p:nvPr/>
          </p:nvSpPr>
          <p:spPr>
            <a:xfrm>
              <a:off x="8149583" y="3421318"/>
              <a:ext cx="11390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92929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Vibration</a:t>
              </a:r>
              <a:endPara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7652580" y="2713859"/>
              <a:ext cx="2133096" cy="1137920"/>
            </a:xfrm>
            <a:prstGeom prst="rect">
              <a:avLst/>
            </a:prstGeom>
            <a:noFill/>
            <a:ln w="28575">
              <a:solidFill>
                <a:srgbClr val="92929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807064" y="2774987"/>
              <a:ext cx="2391745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500" dirty="0" err="1" smtClean="0">
                  <a:solidFill>
                    <a:srgbClr val="929292"/>
                  </a:solidFill>
                </a:rPr>
                <a:t>아두이노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1</a:t>
              </a:r>
              <a:r>
                <a:rPr lang="ko-KR" altLang="en-US" sz="1500" dirty="0" smtClean="0">
                  <a:solidFill>
                    <a:srgbClr val="929292"/>
                  </a:solidFill>
                </a:rPr>
                <a:t>에서 전달된 진동 정보에 따라 진동 </a:t>
              </a:r>
              <a:r>
                <a:rPr lang="en-US" altLang="ko-KR" sz="1500" dirty="0" smtClean="0">
                  <a:solidFill>
                    <a:srgbClr val="929292"/>
                  </a:solidFill>
                </a:rPr>
                <a:t>on/off</a:t>
              </a:r>
            </a:p>
          </p:txBody>
        </p:sp>
      </p:grpSp>
      <p:cxnSp>
        <p:nvCxnSpPr>
          <p:cNvPr id="12" name="꺾인 연결선 11"/>
          <p:cNvCxnSpPr>
            <a:stCxn id="4" idx="3"/>
            <a:endCxn id="44" idx="1"/>
          </p:cNvCxnSpPr>
          <p:nvPr/>
        </p:nvCxnSpPr>
        <p:spPr>
          <a:xfrm flipV="1">
            <a:off x="6565462" y="2137492"/>
            <a:ext cx="1080309" cy="170920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꺾인 연결선 51"/>
          <p:cNvCxnSpPr>
            <a:stCxn id="4" idx="3"/>
            <a:endCxn id="49" idx="1"/>
          </p:cNvCxnSpPr>
          <p:nvPr/>
        </p:nvCxnSpPr>
        <p:spPr>
          <a:xfrm>
            <a:off x="6565462" y="3846699"/>
            <a:ext cx="1080309" cy="17147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http://image3.compuzone.co.kr/img/product_img/2007/0612/53971/53971_550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6" t="21528" r="11878" b="20290"/>
          <a:stretch/>
        </p:blipFill>
        <p:spPr bwMode="auto">
          <a:xfrm>
            <a:off x="8363481" y="1568532"/>
            <a:ext cx="851498" cy="74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atalog.precisionmicrodrives.com/uploads/files/media/308-102_side.3704.600.600_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1" t="18224" r="13009" b="14843"/>
          <a:stretch/>
        </p:blipFill>
        <p:spPr bwMode="auto">
          <a:xfrm>
            <a:off x="8296958" y="5029295"/>
            <a:ext cx="852110" cy="754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53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68646" y="552306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구조도 ③</a:t>
            </a:r>
            <a:endParaRPr lang="ko-KR" altLang="en-US" sz="2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899920" y="767750"/>
            <a:ext cx="10090797" cy="1"/>
          </a:xfrm>
          <a:prstGeom prst="line">
            <a:avLst/>
          </a:prstGeom>
          <a:ln>
            <a:solidFill>
              <a:srgbClr val="16A085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정육면체 60"/>
          <p:cNvSpPr/>
          <p:nvPr/>
        </p:nvSpPr>
        <p:spPr>
          <a:xfrm>
            <a:off x="2473133" y="2983086"/>
            <a:ext cx="2594919" cy="2656703"/>
          </a:xfrm>
          <a:prstGeom prst="cube">
            <a:avLst>
              <a:gd name="adj" fmla="val 379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정육면체 61"/>
          <p:cNvSpPr/>
          <p:nvPr/>
        </p:nvSpPr>
        <p:spPr>
          <a:xfrm>
            <a:off x="2508421" y="2977978"/>
            <a:ext cx="2594919" cy="2656703"/>
          </a:xfrm>
          <a:prstGeom prst="cube">
            <a:avLst>
              <a:gd name="adj" fmla="val 379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정육면체 62"/>
          <p:cNvSpPr/>
          <p:nvPr/>
        </p:nvSpPr>
        <p:spPr>
          <a:xfrm>
            <a:off x="1756974" y="2294410"/>
            <a:ext cx="3977076" cy="2347784"/>
          </a:xfrm>
          <a:prstGeom prst="cube">
            <a:avLst>
              <a:gd name="adj" fmla="val 9741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정육면체 63"/>
          <p:cNvSpPr/>
          <p:nvPr/>
        </p:nvSpPr>
        <p:spPr>
          <a:xfrm>
            <a:off x="4380585" y="3061491"/>
            <a:ext cx="5696465" cy="2656703"/>
          </a:xfrm>
          <a:prstGeom prst="cube">
            <a:avLst>
              <a:gd name="adj" fmla="val 3794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원통 64"/>
          <p:cNvSpPr/>
          <p:nvPr/>
        </p:nvSpPr>
        <p:spPr>
          <a:xfrm>
            <a:off x="3572778" y="1397000"/>
            <a:ext cx="1424803" cy="1670050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원통 65"/>
          <p:cNvSpPr/>
          <p:nvPr/>
        </p:nvSpPr>
        <p:spPr>
          <a:xfrm>
            <a:off x="2757552" y="2091306"/>
            <a:ext cx="1424803" cy="1670050"/>
          </a:xfrm>
          <a:prstGeom prst="can">
            <a:avLst/>
          </a:prstGeom>
          <a:solidFill>
            <a:srgbClr val="FF0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원통 66"/>
          <p:cNvSpPr/>
          <p:nvPr/>
        </p:nvSpPr>
        <p:spPr>
          <a:xfrm rot="5400000">
            <a:off x="4990498" y="2461569"/>
            <a:ext cx="166304" cy="349250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>
            <a:off x="5244605" y="2835640"/>
            <a:ext cx="348180" cy="842963"/>
          </a:xfrm>
          <a:custGeom>
            <a:avLst/>
            <a:gdLst>
              <a:gd name="connsiteX0" fmla="*/ 5280 w 348180"/>
              <a:gd name="connsiteY0" fmla="*/ 0 h 842963"/>
              <a:gd name="connsiteX1" fmla="*/ 29093 w 348180"/>
              <a:gd name="connsiteY1" fmla="*/ 311944 h 842963"/>
              <a:gd name="connsiteX2" fmla="*/ 229118 w 348180"/>
              <a:gd name="connsiteY2" fmla="*/ 561975 h 842963"/>
              <a:gd name="connsiteX3" fmla="*/ 348180 w 348180"/>
              <a:gd name="connsiteY3" fmla="*/ 842963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180" h="842963">
                <a:moveTo>
                  <a:pt x="5280" y="0"/>
                </a:moveTo>
                <a:cubicBezTo>
                  <a:pt x="-1467" y="109140"/>
                  <a:pt x="-8213" y="218281"/>
                  <a:pt x="29093" y="311944"/>
                </a:cubicBezTo>
                <a:cubicBezTo>
                  <a:pt x="66399" y="405607"/>
                  <a:pt x="175937" y="473472"/>
                  <a:pt x="229118" y="561975"/>
                </a:cubicBezTo>
                <a:cubicBezTo>
                  <a:pt x="282299" y="650478"/>
                  <a:pt x="322383" y="780257"/>
                  <a:pt x="348180" y="842963"/>
                </a:cubicBezTo>
              </a:path>
            </a:pathLst>
          </a:custGeom>
          <a:noFill/>
          <a:ln w="174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원통 68"/>
          <p:cNvSpPr/>
          <p:nvPr/>
        </p:nvSpPr>
        <p:spPr>
          <a:xfrm rot="5400000">
            <a:off x="9564378" y="4635536"/>
            <a:ext cx="252756" cy="138387"/>
          </a:xfrm>
          <a:prstGeom prst="ca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10687041" y="451751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진동모터</a:t>
            </a:r>
            <a:endParaRPr lang="ko-KR" altLang="en-US" b="1" dirty="0"/>
          </a:p>
        </p:txBody>
      </p:sp>
      <p:cxnSp>
        <p:nvCxnSpPr>
          <p:cNvPr id="71" name="직선 화살표 연결선 70"/>
          <p:cNvCxnSpPr>
            <a:stCxn id="69" idx="1"/>
            <a:endCxn id="70" idx="1"/>
          </p:cNvCxnSpPr>
          <p:nvPr/>
        </p:nvCxnSpPr>
        <p:spPr>
          <a:xfrm flipV="1">
            <a:off x="9759950" y="4702183"/>
            <a:ext cx="927091" cy="2547"/>
          </a:xfrm>
          <a:prstGeom prst="straightConnector1">
            <a:avLst/>
          </a:prstGeom>
          <a:ln w="19050">
            <a:solidFill>
              <a:schemeClr val="accent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정육면체 71"/>
          <p:cNvSpPr/>
          <p:nvPr/>
        </p:nvSpPr>
        <p:spPr>
          <a:xfrm>
            <a:off x="4941044" y="3163985"/>
            <a:ext cx="127008" cy="301743"/>
          </a:xfrm>
          <a:prstGeom prst="cube">
            <a:avLst>
              <a:gd name="adj" fmla="val 51362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정육면체 72"/>
          <p:cNvSpPr/>
          <p:nvPr/>
        </p:nvSpPr>
        <p:spPr>
          <a:xfrm>
            <a:off x="4635963" y="3456198"/>
            <a:ext cx="127008" cy="301743"/>
          </a:xfrm>
          <a:prstGeom prst="cube">
            <a:avLst>
              <a:gd name="adj" fmla="val 51362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4498366" y="3397301"/>
            <a:ext cx="348180" cy="842963"/>
          </a:xfrm>
          <a:custGeom>
            <a:avLst/>
            <a:gdLst>
              <a:gd name="connsiteX0" fmla="*/ 5280 w 348180"/>
              <a:gd name="connsiteY0" fmla="*/ 0 h 842963"/>
              <a:gd name="connsiteX1" fmla="*/ 29093 w 348180"/>
              <a:gd name="connsiteY1" fmla="*/ 311944 h 842963"/>
              <a:gd name="connsiteX2" fmla="*/ 229118 w 348180"/>
              <a:gd name="connsiteY2" fmla="*/ 561975 h 842963"/>
              <a:gd name="connsiteX3" fmla="*/ 348180 w 348180"/>
              <a:gd name="connsiteY3" fmla="*/ 842963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180" h="842963">
                <a:moveTo>
                  <a:pt x="5280" y="0"/>
                </a:moveTo>
                <a:cubicBezTo>
                  <a:pt x="-1467" y="109140"/>
                  <a:pt x="-8213" y="218281"/>
                  <a:pt x="29093" y="311944"/>
                </a:cubicBezTo>
                <a:cubicBezTo>
                  <a:pt x="66399" y="405607"/>
                  <a:pt x="175937" y="473472"/>
                  <a:pt x="229118" y="561975"/>
                </a:cubicBezTo>
                <a:cubicBezTo>
                  <a:pt x="282299" y="650478"/>
                  <a:pt x="322383" y="780257"/>
                  <a:pt x="348180" y="842963"/>
                </a:cubicBezTo>
              </a:path>
            </a:pathLst>
          </a:custGeom>
          <a:noFill/>
          <a:ln w="1746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3665533" y="119031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차가운 물</a:t>
            </a:r>
            <a:endParaRPr lang="ko-KR" altLang="en-US" b="1" dirty="0"/>
          </a:p>
        </p:txBody>
      </p:sp>
      <p:sp>
        <p:nvSpPr>
          <p:cNvPr id="76" name="TextBox 75"/>
          <p:cNvSpPr txBox="1"/>
          <p:nvPr/>
        </p:nvSpPr>
        <p:spPr>
          <a:xfrm>
            <a:off x="2850436" y="190767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뜨거운 물</a:t>
            </a:r>
            <a:endParaRPr lang="ko-KR" altLang="en-US" b="1" dirty="0"/>
          </a:p>
        </p:txBody>
      </p:sp>
      <p:sp>
        <p:nvSpPr>
          <p:cNvPr id="77" name="원통 76"/>
          <p:cNvSpPr/>
          <p:nvPr/>
        </p:nvSpPr>
        <p:spPr>
          <a:xfrm rot="5400000">
            <a:off x="4651604" y="3486610"/>
            <a:ext cx="166304" cy="70579"/>
          </a:xfrm>
          <a:prstGeom prst="can">
            <a:avLst>
              <a:gd name="adj" fmla="val 5000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원통 77"/>
          <p:cNvSpPr/>
          <p:nvPr/>
        </p:nvSpPr>
        <p:spPr>
          <a:xfrm rot="5400000">
            <a:off x="4959724" y="3196415"/>
            <a:ext cx="166304" cy="70579"/>
          </a:xfrm>
          <a:prstGeom prst="can">
            <a:avLst>
              <a:gd name="adj" fmla="val 5000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/>
          <p:cNvSpPr/>
          <p:nvPr/>
        </p:nvSpPr>
        <p:spPr>
          <a:xfrm>
            <a:off x="4380584" y="4077002"/>
            <a:ext cx="4687215" cy="16550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/>
          <p:cNvSpPr/>
          <p:nvPr/>
        </p:nvSpPr>
        <p:spPr>
          <a:xfrm>
            <a:off x="6856348" y="5100912"/>
            <a:ext cx="229221" cy="22922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꺾인 연결선 80"/>
          <p:cNvCxnSpPr>
            <a:stCxn id="80" idx="6"/>
            <a:endCxn id="70" idx="1"/>
          </p:cNvCxnSpPr>
          <p:nvPr/>
        </p:nvCxnSpPr>
        <p:spPr>
          <a:xfrm flipV="1">
            <a:off x="7085569" y="4702183"/>
            <a:ext cx="3601472" cy="513340"/>
          </a:xfrm>
          <a:prstGeom prst="bentConnector3">
            <a:avLst>
              <a:gd name="adj1" fmla="val 83147"/>
            </a:avLst>
          </a:prstGeom>
          <a:ln w="19050">
            <a:solidFill>
              <a:schemeClr val="accent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6532376" y="427093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/>
              <a:t>욕조통</a:t>
            </a:r>
            <a:endParaRPr lang="ko-KR" altLang="en-US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6211175" y="252108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err="1" smtClean="0"/>
              <a:t>서보</a:t>
            </a:r>
            <a:r>
              <a:rPr lang="ko-KR" altLang="en-US" b="1" dirty="0" smtClean="0"/>
              <a:t> 모터</a:t>
            </a:r>
            <a:endParaRPr lang="ko-KR" altLang="en-US" b="1" dirty="0"/>
          </a:p>
        </p:txBody>
      </p:sp>
      <p:cxnSp>
        <p:nvCxnSpPr>
          <p:cNvPr id="84" name="꺾인 연결선 83"/>
          <p:cNvCxnSpPr>
            <a:stCxn id="83" idx="2"/>
          </p:cNvCxnSpPr>
          <p:nvPr/>
        </p:nvCxnSpPr>
        <p:spPr>
          <a:xfrm rot="5400000">
            <a:off x="5725132" y="2243453"/>
            <a:ext cx="433953" cy="172788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꺾인 연결선 84"/>
          <p:cNvCxnSpPr>
            <a:stCxn id="83" idx="2"/>
          </p:cNvCxnSpPr>
          <p:nvPr/>
        </p:nvCxnSpPr>
        <p:spPr>
          <a:xfrm rot="5400000">
            <a:off x="5407996" y="2254343"/>
            <a:ext cx="761979" cy="203413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>
            <a:stCxn id="92" idx="3"/>
            <a:endCxn id="77" idx="1"/>
          </p:cNvCxnSpPr>
          <p:nvPr/>
        </p:nvCxnSpPr>
        <p:spPr>
          <a:xfrm>
            <a:off x="4446326" y="2850930"/>
            <a:ext cx="323720" cy="67097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그룹 86"/>
          <p:cNvGrpSpPr/>
          <p:nvPr/>
        </p:nvGrpSpPr>
        <p:grpSpPr>
          <a:xfrm>
            <a:off x="4154016" y="2791994"/>
            <a:ext cx="504039" cy="709715"/>
            <a:chOff x="4380585" y="2701026"/>
            <a:chExt cx="504039" cy="709715"/>
          </a:xfrm>
        </p:grpSpPr>
        <p:sp>
          <p:nvSpPr>
            <p:cNvPr id="88" name="원통 87"/>
            <p:cNvSpPr/>
            <p:nvPr/>
          </p:nvSpPr>
          <p:spPr>
            <a:xfrm rot="5400000">
              <a:off x="4472058" y="2989409"/>
              <a:ext cx="166304" cy="349250"/>
            </a:xfrm>
            <a:prstGeom prst="can">
              <a:avLst/>
            </a:prstGeom>
            <a:solidFill>
              <a:srgbClr val="FF09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원통 88"/>
            <p:cNvSpPr/>
            <p:nvPr/>
          </p:nvSpPr>
          <p:spPr>
            <a:xfrm>
              <a:off x="4646683" y="3061491"/>
              <a:ext cx="166304" cy="349250"/>
            </a:xfrm>
            <a:prstGeom prst="can">
              <a:avLst/>
            </a:prstGeom>
            <a:solidFill>
              <a:srgbClr val="FF09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0" name="그룹 89"/>
            <p:cNvGrpSpPr/>
            <p:nvPr/>
          </p:nvGrpSpPr>
          <p:grpSpPr>
            <a:xfrm>
              <a:off x="4620343" y="2701026"/>
              <a:ext cx="264281" cy="400267"/>
              <a:chOff x="5157711" y="2174124"/>
              <a:chExt cx="264281" cy="400267"/>
            </a:xfrm>
            <a:solidFill>
              <a:srgbClr val="C00000"/>
            </a:solidFill>
          </p:grpSpPr>
          <p:sp>
            <p:nvSpPr>
              <p:cNvPr id="91" name="현 90"/>
              <p:cNvSpPr/>
              <p:nvPr/>
            </p:nvSpPr>
            <p:spPr>
              <a:xfrm rot="448465">
                <a:off x="5157711" y="2390862"/>
                <a:ext cx="264281" cy="183529"/>
              </a:xfrm>
              <a:prstGeom prst="chor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대각선 줄무늬 91"/>
              <p:cNvSpPr/>
              <p:nvPr/>
            </p:nvSpPr>
            <p:spPr>
              <a:xfrm rot="16200000">
                <a:off x="5139929" y="2244457"/>
                <a:ext cx="235744" cy="95077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3" name="원통 92"/>
          <p:cNvSpPr/>
          <p:nvPr/>
        </p:nvSpPr>
        <p:spPr>
          <a:xfrm>
            <a:off x="5165123" y="2533651"/>
            <a:ext cx="166304" cy="349250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4" name="그룹 93"/>
          <p:cNvGrpSpPr/>
          <p:nvPr/>
        </p:nvGrpSpPr>
        <p:grpSpPr>
          <a:xfrm>
            <a:off x="5157711" y="2174124"/>
            <a:ext cx="264281" cy="400267"/>
            <a:chOff x="5157711" y="2174124"/>
            <a:chExt cx="264281" cy="400267"/>
          </a:xfrm>
          <a:solidFill>
            <a:schemeClr val="accent1">
              <a:lumMod val="75000"/>
            </a:schemeClr>
          </a:solidFill>
        </p:grpSpPr>
        <p:sp>
          <p:nvSpPr>
            <p:cNvPr id="95" name="현 94"/>
            <p:cNvSpPr/>
            <p:nvPr/>
          </p:nvSpPr>
          <p:spPr>
            <a:xfrm rot="448465">
              <a:off x="5157711" y="2390862"/>
              <a:ext cx="264281" cy="183529"/>
            </a:xfrm>
            <a:prstGeom prst="chor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대각선 줄무늬 95"/>
            <p:cNvSpPr/>
            <p:nvPr/>
          </p:nvSpPr>
          <p:spPr>
            <a:xfrm rot="16200000">
              <a:off x="5139929" y="2244457"/>
              <a:ext cx="235744" cy="95077"/>
            </a:xfrm>
            <a:prstGeom prst="diagStri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7" name="직선 연결선 96"/>
          <p:cNvCxnSpPr>
            <a:stCxn id="96" idx="3"/>
            <a:endCxn id="78" idx="1"/>
          </p:cNvCxnSpPr>
          <p:nvPr/>
        </p:nvCxnSpPr>
        <p:spPr>
          <a:xfrm flipH="1">
            <a:off x="5078166" y="2233060"/>
            <a:ext cx="132097" cy="9986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원통 97"/>
          <p:cNvSpPr/>
          <p:nvPr/>
        </p:nvSpPr>
        <p:spPr>
          <a:xfrm>
            <a:off x="4565731" y="4937022"/>
            <a:ext cx="204315" cy="499025"/>
          </a:xfrm>
          <a:prstGeom prst="can">
            <a:avLst/>
          </a:prstGeom>
          <a:solidFill>
            <a:schemeClr val="accent6">
              <a:alpha val="32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TextBox 98"/>
          <p:cNvSpPr txBox="1"/>
          <p:nvPr/>
        </p:nvSpPr>
        <p:spPr>
          <a:xfrm>
            <a:off x="4113890" y="611173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/>
              <a:t>온도센서</a:t>
            </a:r>
            <a:endParaRPr lang="ko-KR" altLang="en-US" b="1" dirty="0"/>
          </a:p>
        </p:txBody>
      </p:sp>
      <p:cxnSp>
        <p:nvCxnSpPr>
          <p:cNvPr id="100" name="직선 화살표 연결선 99"/>
          <p:cNvCxnSpPr>
            <a:endCxn id="98" idx="3"/>
          </p:cNvCxnSpPr>
          <p:nvPr/>
        </p:nvCxnSpPr>
        <p:spPr>
          <a:xfrm flipV="1">
            <a:off x="4667889" y="5436047"/>
            <a:ext cx="0" cy="294828"/>
          </a:xfrm>
          <a:prstGeom prst="straightConnector1">
            <a:avLst/>
          </a:prstGeom>
          <a:ln w="19050">
            <a:solidFill>
              <a:schemeClr val="accent6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/>
          <p:cNvCxnSpPr>
            <a:stCxn id="99" idx="0"/>
          </p:cNvCxnSpPr>
          <p:nvPr/>
        </p:nvCxnSpPr>
        <p:spPr>
          <a:xfrm flipV="1">
            <a:off x="4667888" y="5732025"/>
            <a:ext cx="1" cy="379714"/>
          </a:xfrm>
          <a:prstGeom prst="straightConnector1">
            <a:avLst/>
          </a:prstGeom>
          <a:ln w="1905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92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1899920" y="767750"/>
            <a:ext cx="10090797" cy="1"/>
          </a:xfrm>
          <a:prstGeom prst="line">
            <a:avLst/>
          </a:prstGeom>
          <a:ln>
            <a:solidFill>
              <a:srgbClr val="16A085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201283" y="34913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231751" y="34913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76673" y="1009506"/>
            <a:ext cx="18389728" cy="919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6" name="_x387462768" descr="EMB000007582e8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2" t="5862" r="68671" b="15940"/>
          <a:stretch/>
        </p:blipFill>
        <p:spPr bwMode="auto">
          <a:xfrm>
            <a:off x="543845" y="1949197"/>
            <a:ext cx="2381371" cy="390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065228" y="1093378"/>
            <a:ext cx="133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38" name="_x387468368" descr="EMB000007582e8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1" t="5774" r="35541" b="14332"/>
          <a:stretch/>
        </p:blipFill>
        <p:spPr bwMode="auto">
          <a:xfrm>
            <a:off x="3257393" y="1949197"/>
            <a:ext cx="2450479" cy="391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_x387467648" descr="EMB000007582e8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0" t="7624" r="3131" b="16492"/>
          <a:stretch/>
        </p:blipFill>
        <p:spPr bwMode="auto">
          <a:xfrm>
            <a:off x="6297283" y="1949197"/>
            <a:ext cx="2500920" cy="391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933799" y="1546581"/>
            <a:ext cx="210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부분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19933" y="1556419"/>
            <a:ext cx="210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구조물 부분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789057" y="1542656"/>
            <a:ext cx="210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개발 부분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8646" y="552306"/>
            <a:ext cx="36153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 영상</a:t>
            </a:r>
            <a:endParaRPr lang="ko-KR" altLang="en-US" sz="22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4" b="7328"/>
          <a:stretch/>
        </p:blipFill>
        <p:spPr>
          <a:xfrm>
            <a:off x="9199769" y="1949198"/>
            <a:ext cx="2370934" cy="390666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904495" y="1546581"/>
            <a:ext cx="210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수조 부분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5228" y="6116470"/>
            <a:ext cx="133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동영상</a:t>
            </a:r>
            <a:endParaRPr lang="ko-KR" altLang="en-US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428500" y="6146115"/>
            <a:ext cx="36563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4"/>
              </a:rPr>
              <a:t>https://</a:t>
            </a:r>
            <a:r>
              <a:rPr lang="ko-KR" altLang="en-US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4"/>
              </a:rPr>
              <a:t>youtu.be/MxH0F8HE91A</a:t>
            </a:r>
            <a:endParaRPr lang="en-US" altLang="ko-KR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157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solidFill>
            <a:srgbClr val="44556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06" y="2262155"/>
            <a:ext cx="987425" cy="864000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538" y="2262155"/>
            <a:ext cx="864000" cy="864000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947" y="2260495"/>
            <a:ext cx="1008000" cy="100800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706" y="2334155"/>
            <a:ext cx="1078947" cy="864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06769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Social Media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795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91021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Program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06615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4561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6120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dirty="0" err="1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</a:t>
            </a:r>
            <a:r>
              <a:rPr lang="en-US" altLang="ko-KR" sz="1200" dirty="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 dirty="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53253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Photography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6884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95239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Movies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6798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2132" y="5604933"/>
            <a:ext cx="8558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마이크로프로세서 및 실습</a:t>
            </a:r>
            <a:endParaRPr lang="en-US" altLang="ko-KR" sz="17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2014136016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김선주</a:t>
            </a:r>
            <a:endParaRPr lang="en-US" altLang="ko-KR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2014136129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최은빈</a:t>
            </a:r>
            <a:endParaRPr lang="ko-KR" altLang="en-US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53838" y="596070"/>
            <a:ext cx="3615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44556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 &amp; A </a:t>
            </a:r>
            <a:endParaRPr lang="ko-KR" altLang="en-US" sz="3200" spc="-150" dirty="0">
              <a:solidFill>
                <a:srgbClr val="44556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507204" y="1180845"/>
            <a:ext cx="708664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83"/>
          <a:stretch/>
        </p:blipFill>
        <p:spPr>
          <a:xfrm>
            <a:off x="-49203" y="1596670"/>
            <a:ext cx="12307340" cy="387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38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1885070"/>
            <a:ext cx="12192000" cy="2883877"/>
          </a:xfrm>
          <a:prstGeom prst="rect">
            <a:avLst/>
          </a:prstGeom>
          <a:solidFill>
            <a:srgbClr val="44556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06" y="2262155"/>
            <a:ext cx="987425" cy="864000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538" y="2262155"/>
            <a:ext cx="864000" cy="864000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947" y="2260495"/>
            <a:ext cx="1008000" cy="100800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706" y="2334155"/>
            <a:ext cx="1078947" cy="864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06769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Social Media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795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91021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Program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06615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4561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6120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dirty="0" err="1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</a:t>
            </a:r>
            <a:r>
              <a:rPr lang="en-US" altLang="ko-KR" sz="1200" dirty="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 dirty="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53253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Photography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68847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952392" y="3472935"/>
            <a:ext cx="163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Movies</a:t>
            </a:r>
            <a:endParaRPr lang="ko-KR" altLang="en-US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67986" y="3800063"/>
            <a:ext cx="18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 a picture paints a thousand </a:t>
            </a:r>
            <a:r>
              <a:rPr lang="en-US" altLang="ko-KR" sz="1200" smtClean="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words,then </a:t>
            </a:r>
            <a:r>
              <a:rPr lang="en-US" altLang="ko-KR" sz="1200">
                <a:solidFill>
                  <a:srgbClr val="BFC7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why can`t I paint you</a:t>
            </a:r>
            <a:endParaRPr lang="ko-KR" altLang="en-US" sz="1200">
              <a:solidFill>
                <a:srgbClr val="BFC7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2132" y="5604933"/>
            <a:ext cx="8558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마이크로프로세서 및 실습</a:t>
            </a:r>
            <a:endParaRPr lang="en-US" altLang="ko-KR" sz="17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00" dirty="0" smtClean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2014136016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김선주</a:t>
            </a:r>
            <a:endParaRPr lang="en-US" altLang="ko-KR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2014136129 </a:t>
            </a:r>
            <a:r>
              <a:rPr lang="ko-KR" altLang="en-US" sz="1300" dirty="0" smtClean="0">
                <a:solidFill>
                  <a:srgbClr val="92929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최은빈</a:t>
            </a:r>
            <a:endParaRPr lang="ko-KR" altLang="en-US" sz="1300" dirty="0">
              <a:solidFill>
                <a:srgbClr val="92929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53838" y="596070"/>
            <a:ext cx="3615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44556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Thank You! </a:t>
            </a:r>
            <a:endParaRPr lang="ko-KR" altLang="en-US" sz="3200" spc="-150" dirty="0">
              <a:solidFill>
                <a:srgbClr val="44556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507204" y="1180845"/>
            <a:ext cx="708664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83"/>
          <a:stretch/>
        </p:blipFill>
        <p:spPr>
          <a:xfrm>
            <a:off x="-49203" y="1596670"/>
            <a:ext cx="12307340" cy="387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18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3336</TotalTime>
  <Words>576</Words>
  <Application>Microsoft Office PowerPoint</Application>
  <PresentationFormat>와이드스크린</PresentationFormat>
  <Paragraphs>127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나눔고딕 ExtraBold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sj</dc:creator>
  <cp:lastModifiedBy>최은빈</cp:lastModifiedBy>
  <cp:revision>187</cp:revision>
  <dcterms:created xsi:type="dcterms:W3CDTF">2014-12-18T04:01:36Z</dcterms:created>
  <dcterms:modified xsi:type="dcterms:W3CDTF">2015-12-09T16:08:06Z</dcterms:modified>
</cp:coreProperties>
</file>